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66" r:id="rId2"/>
    <p:sldId id="261" r:id="rId3"/>
    <p:sldId id="262" r:id="rId4"/>
    <p:sldId id="264" r:id="rId5"/>
    <p:sldId id="256" r:id="rId6"/>
    <p:sldId id="272" r:id="rId7"/>
    <p:sldId id="275" r:id="rId8"/>
    <p:sldId id="274" r:id="rId9"/>
    <p:sldId id="273" r:id="rId10"/>
    <p:sldId id="276" r:id="rId11"/>
    <p:sldId id="277" r:id="rId12"/>
    <p:sldId id="278" r:id="rId13"/>
    <p:sldId id="259" r:id="rId14"/>
    <p:sldId id="263" r:id="rId15"/>
    <p:sldId id="280" r:id="rId1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BD600"/>
    <a:srgbClr val="9900CC"/>
    <a:srgbClr val="FF6600"/>
    <a:srgbClr val="000099"/>
    <a:srgbClr val="FFFF00"/>
    <a:srgbClr val="00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8BEBFAC5-7623-45B4-8AFD-AE71FBC3E232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BF97041-50AF-47C0-B9D4-A2B49E5896D2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F760132-5C4F-4B7C-AAB5-B4DF6132084D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B29E67A3-2892-4E91-98FD-05DB5DCFEA70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99CFE497-9F6E-4AEE-BE7B-534AF5A224FF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1F85A062-272C-4F50-A046-52A5794B2961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E9CA128F-A6D6-4F32-BD2C-0B98275B594E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6EFD825D-A2A1-4B02-8A7C-690E1CC2F34A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C6FC572B-5167-4C51-9847-65146EBC5456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0FFC1A3A-34AB-4AEC-AF38-798F302841BF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A7FE7D31-2F79-471B-99A1-C19C94308E62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C095C12A-BC9E-4F6D-A668-B8C9359B3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FDFE91BE-BB45-4754-8688-11D62D2F2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C38BB4D-D063-4EC0-91D9-77632E1AD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65574-1EE8-4EDA-80F6-531E66AFB6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7A27E-AC66-4516-AFA4-725DCF3A6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3C50D-3B0C-493E-AD23-61DF58832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71F40-E0C3-4ED8-AD2A-1F8F6463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1D57D-D0D0-4661-BFD4-CA9C4D4E00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83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C62B62-3729-49A4-8E1D-FE9AC3AE9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C5EBBD-CA6B-4EF6-A982-BC77267D2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B428BEB-891D-438C-A01B-26EB399E1BF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7803A5-0F13-4B09-9AD4-740D2B68CA2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A39037-07D7-4F6F-B825-FA5BD95D6FF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390E-ACAB-414D-8AA3-DDDF2EF7EE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04696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34EF-7CDA-40BC-A774-B6E098101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1D323-3658-468E-BEE3-924CD39CF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719F6-65D7-4810-A051-1315836B5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5B2F6-B065-4EAE-9263-7291989E5C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307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5F9DE9-E828-46CA-8116-1FD7C813B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4C6B3F-5760-4359-BCAC-04F40866A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326B147-13F6-403A-A146-AB88AF97C37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9ADA179-3041-4CFB-8388-950322D3BC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72E7085-41C9-4529-9AB1-8338624A4C1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AC6AF-0D91-43B8-9083-DBBFC8A27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566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572A07A-CA1A-471D-8461-656703ABBF7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A19AEB4-61B1-46DC-A039-03BBEB915F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C9C631-8895-4AC3-BD4D-44EBA651D9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99EB8-B8E5-4A39-A926-56CEA1AD15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491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3D330-3BEF-4F69-95ED-878A0A68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03C28-C5EA-41AE-9ABA-EAB295CFE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A7BF1-87F5-44AB-AB9B-1E70903CC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28FA-357A-4531-9C7C-1F93C04E20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632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83A7E-4B70-4D1D-BAAF-463DEFFF7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13BC1-174D-4D6B-BDDD-0BB1D4213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7FBD1-7CAE-4E2B-9D5B-5F3B6DBCF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40823-1CD1-42A0-8EF1-7F6B8D85FA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0473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DBD62-F4CC-4681-839D-7569358EB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EFECC-47DC-4C7D-9A5E-B57E0B489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6D57F-93BE-4EF9-A071-DD52A86F1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6FF4E-54B5-4885-AC41-94FDD7A482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62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1B729-FD97-4B1F-B4F9-F4CB92CEF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54E54-B9B9-44FC-ACAA-C6DF6A18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6CEB5-16BA-495F-A497-DA284448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5AC87-F401-48C2-8FAE-F335411D52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423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A760F1-EA28-4196-9730-09D87F56E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1BBE643-781B-4313-BB22-67F0EC808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D275F77-FCAB-4136-811F-6120E0C38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8EEE2-F02A-4067-8DC0-91B92207DB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8268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4607494-C367-476A-8A22-8E05B312D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7AB855F-428D-49E8-94D0-1C3725B67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5BD8F2-164B-431B-B2E2-01FF81A8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F0986-3082-4089-B00D-0B276942C1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87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B0AD3EB-66EC-486F-AEDF-31E526A18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B0F27A5-D537-482A-A9D0-2CFA2C060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24F6E59-DF16-4325-BF01-C1869A355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FD50E-A5CB-4A83-B86B-7AC205947F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561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7B0BF41-716F-4E0C-904E-6E3478B1A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DA5C65A-B52B-4727-BB93-6E0D1D755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87CDE23-2346-40F6-972D-E4228D115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017DD-18C6-4A0A-BB11-E360F77414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57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0677560-28D7-4825-9851-42F5A46E4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AFCA99-A74C-40A4-AD9E-948B03DB8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5D77E3-1E15-4957-9CB2-FE2D6C371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D1B2B-7925-4B3C-8960-542CDCD3CD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33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3981229-B08E-449D-9D9E-FB19D2406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666D94-9D07-4D63-AD4A-2B7441A5B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73790C-A52E-48FE-8402-C20DD2BE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21B24-9FF6-4837-9E77-0B12BD4E7B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651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E74232B8-4F37-4D8A-8556-4E2307B523FC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6492F4E-0D70-4CC1-8249-4C85469EBB75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9929798-FFC6-4C39-9C07-EEA4DB790AB9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8E919CE-F8E0-4117-A5AD-5E2FC15337ED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32700F3-B9C2-450C-BD6F-1271FB2CCD5E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D8EE488-2014-4CED-A3ED-64376CEF9C8A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F306785-D198-437A-ABC0-C7E0502D2417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4B2673C-FC1B-46B0-8485-999123B41E20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550B138-2A45-4107-8900-6A664512141D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627AF47-0A89-4F1F-BBB6-1624D94CD0E0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A8F6059-4618-4BBF-9CB2-C8F09A74DCDC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A14D259-79CF-46AD-AF18-1A70E3DC0E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64A09A18-D6BE-4808-962F-0A581A769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C3F80-4EDB-4848-9F4C-8663BCF7F9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651BB-58D9-42BC-8C2C-0681B3E975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15993-B944-4F06-9FA4-4D48429D27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52F2A27B-9B94-4C33-852A-DD12D52DA6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7" r:id="rId11"/>
    <p:sldLayoutId id="2147483892" r:id="rId12"/>
    <p:sldLayoutId id="2147483898" r:id="rId13"/>
    <p:sldLayoutId id="2147483893" r:id="rId14"/>
    <p:sldLayoutId id="2147483894" r:id="rId15"/>
    <p:sldLayoutId id="2147483895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itter-graphics.com/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0830js5b15daddi012pz8">
            <a:extLst>
              <a:ext uri="{FF2B5EF4-FFF2-40B4-BE49-F238E27FC236}">
                <a16:creationId xmlns:a16="http://schemas.microsoft.com/office/drawing/2014/main" id="{47BD227F-72C2-4449-AA79-A57DCF2122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792163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5" descr="1228823feg8tq6pvi">
            <a:hlinkClick r:id="rId3"/>
            <a:extLst>
              <a:ext uri="{FF2B5EF4-FFF2-40B4-BE49-F238E27FC236}">
                <a16:creationId xmlns:a16="http://schemas.microsoft.com/office/drawing/2014/main" id="{EDBE4DBC-9DAA-4B4C-8CDD-404E57713E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2286000"/>
            <a:ext cx="76200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4" name="Group 6">
            <a:extLst>
              <a:ext uri="{FF2B5EF4-FFF2-40B4-BE49-F238E27FC236}">
                <a16:creationId xmlns:a16="http://schemas.microsoft.com/office/drawing/2014/main" id="{7283FA88-5738-408E-879C-2AC04EF2CF87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0"/>
            <a:ext cx="1447800" cy="1295400"/>
            <a:chOff x="1632" y="2880"/>
            <a:chExt cx="1288" cy="1233"/>
          </a:xfrm>
        </p:grpSpPr>
        <p:sp>
          <p:nvSpPr>
            <p:cNvPr id="5130" name="AutoShape 7">
              <a:extLst>
                <a:ext uri="{FF2B5EF4-FFF2-40B4-BE49-F238E27FC236}">
                  <a16:creationId xmlns:a16="http://schemas.microsoft.com/office/drawing/2014/main" id="{AEC4D04B-122A-4FA3-8A07-D058E626B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6" y="3656"/>
              <a:ext cx="1120" cy="305"/>
            </a:xfrm>
            <a:prstGeom prst="cube">
              <a:avLst>
                <a:gd name="adj" fmla="val 84120"/>
              </a:avLst>
            </a:prstGeom>
            <a:gradFill rotWithShape="1">
              <a:gsLst>
                <a:gs pos="0">
                  <a:srgbClr val="008000"/>
                </a:gs>
                <a:gs pos="100000">
                  <a:srgbClr val="003B00"/>
                </a:gs>
              </a:gsLst>
              <a:path path="rect">
                <a:fillToRect r="100000" b="100000"/>
              </a:path>
            </a:gradFill>
            <a:ln w="28575">
              <a:solidFill>
                <a:srgbClr val="FFFFFF"/>
              </a:solidFill>
              <a:miter lim="800000"/>
              <a:headEnd/>
              <a:tailEnd/>
            </a:ln>
            <a:effectLst>
              <a:prstShdw prst="shdw17" dist="17961" dir="2700000">
                <a:srgbClr val="999999"/>
              </a:prstShdw>
            </a:effectLst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1" name="AutoShape 8">
              <a:extLst>
                <a:ext uri="{FF2B5EF4-FFF2-40B4-BE49-F238E27FC236}">
                  <a16:creationId xmlns:a16="http://schemas.microsoft.com/office/drawing/2014/main" id="{823678F1-F4DD-4FAF-8652-6E883C52C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" y="3656"/>
              <a:ext cx="392" cy="305"/>
            </a:xfrm>
            <a:prstGeom prst="star16">
              <a:avLst>
                <a:gd name="adj" fmla="val 2091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2" name="AutoShape 9">
              <a:extLst>
                <a:ext uri="{FF2B5EF4-FFF2-40B4-BE49-F238E27FC236}">
                  <a16:creationId xmlns:a16="http://schemas.microsoft.com/office/drawing/2014/main" id="{7BFDF5B2-9E66-4A30-9C3F-DAD14C978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8" y="3199"/>
              <a:ext cx="393" cy="610"/>
            </a:xfrm>
            <a:prstGeom prst="flowChartPunchedTap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3" name="AutoShape 10">
              <a:extLst>
                <a:ext uri="{FF2B5EF4-FFF2-40B4-BE49-F238E27FC236}">
                  <a16:creationId xmlns:a16="http://schemas.microsoft.com/office/drawing/2014/main" id="{8B9C8D2A-1179-473F-8AE9-B94193D45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1" y="3199"/>
              <a:ext cx="390" cy="61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4" name="AutoShape 11">
              <a:extLst>
                <a:ext uri="{FF2B5EF4-FFF2-40B4-BE49-F238E27FC236}">
                  <a16:creationId xmlns:a16="http://schemas.microsoft.com/office/drawing/2014/main" id="{F9CC3D1D-A027-47C7-91E4-44B0368E09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3199"/>
              <a:ext cx="391" cy="610"/>
            </a:xfrm>
            <a:prstGeom prst="flowChartPunchedTape">
              <a:avLst/>
            </a:prstGeom>
            <a:solidFill>
              <a:srgbClr val="FF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5" name="AutoShape 12">
              <a:extLst>
                <a:ext uri="{FF2B5EF4-FFF2-40B4-BE49-F238E27FC236}">
                  <a16:creationId xmlns:a16="http://schemas.microsoft.com/office/drawing/2014/main" id="{F8C50F11-33F5-43EB-954E-540BC1778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199"/>
              <a:ext cx="391" cy="61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6" name="AutoShape 13">
              <a:extLst>
                <a:ext uri="{FF2B5EF4-FFF2-40B4-BE49-F238E27FC236}">
                  <a16:creationId xmlns:a16="http://schemas.microsoft.com/office/drawing/2014/main" id="{197B8FCE-CC61-401F-B72D-4A765424C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6" y="3808"/>
              <a:ext cx="1008" cy="153"/>
            </a:xfrm>
            <a:prstGeom prst="ribbon">
              <a:avLst>
                <a:gd name="adj1" fmla="val 33333"/>
                <a:gd name="adj2" fmla="val 45241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en-US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7" name="Text Box 14">
              <a:extLst>
                <a:ext uri="{FF2B5EF4-FFF2-40B4-BE49-F238E27FC236}">
                  <a16:creationId xmlns:a16="http://schemas.microsoft.com/office/drawing/2014/main" id="{0AEB37B3-2181-4E6A-A448-FCEEA5B12A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0" y="3808"/>
              <a:ext cx="61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defTabSz="4572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chemeClr val="tx1"/>
                  </a:solidFill>
                  <a:latin typeface=".VnTime" pitchFamily="34" charset="0"/>
                </a:rPr>
                <a:t>GD</a:t>
              </a: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38" name="Line 15">
              <a:extLst>
                <a:ext uri="{FF2B5EF4-FFF2-40B4-BE49-F238E27FC236}">
                  <a16:creationId xmlns:a16="http://schemas.microsoft.com/office/drawing/2014/main" id="{3E52111C-7C5C-4771-BCC7-A07D8F46F1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8" y="3808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Line 16">
              <a:extLst>
                <a:ext uri="{FF2B5EF4-FFF2-40B4-BE49-F238E27FC236}">
                  <a16:creationId xmlns:a16="http://schemas.microsoft.com/office/drawing/2014/main" id="{CF402429-DF1E-43F3-BBDA-1D31BDF390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8" y="3808"/>
              <a:ext cx="2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WordArt 17">
              <a:extLst>
                <a:ext uri="{FF2B5EF4-FFF2-40B4-BE49-F238E27FC236}">
                  <a16:creationId xmlns:a16="http://schemas.microsoft.com/office/drawing/2014/main" id="{7DADF686-D0C7-4FF9-B1DD-620947975CE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632" y="2880"/>
              <a:ext cx="1288" cy="1219"/>
            </a:xfrm>
            <a:prstGeom prst="rect">
              <a:avLst/>
            </a:prstGeom>
          </p:spPr>
          <p:txBody>
            <a:bodyPr wrap="none" fromWordArt="1">
              <a:prstTxWarp prst="textButtonPour">
                <a:avLst>
                  <a:gd name="adj1" fmla="val 10651788"/>
                  <a:gd name="adj2" fmla="val 86417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rgbClr val="800000"/>
                    </a:solidFill>
                    <a:round/>
                    <a:headEnd/>
                    <a:tailEnd/>
                  </a:ln>
                  <a:solidFill>
                    <a:srgbClr val="993300"/>
                  </a:soli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.VnTimeH"/>
                </a:rPr>
                <a:t>thi ®ua d¹y tèt - häc tèt</a:t>
              </a:r>
            </a:p>
          </p:txBody>
        </p:sp>
      </p:grpSp>
      <p:sp>
        <p:nvSpPr>
          <p:cNvPr id="21" name="Text Box 23">
            <a:extLst>
              <a:ext uri="{FF2B5EF4-FFF2-40B4-BE49-F238E27FC236}">
                <a16:creationId xmlns:a16="http://schemas.microsoft.com/office/drawing/2014/main" id="{93E03849-E3AC-41FC-8E01-BDCC22FAE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57495"/>
            <a:ext cx="4724400" cy="646331"/>
          </a:xfrm>
          <a:prstGeom prst="rect">
            <a:avLst/>
          </a:prstGeom>
          <a:noFill/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9" name="TextBox 1">
            <a:extLst>
              <a:ext uri="{FF2B5EF4-FFF2-40B4-BE49-F238E27FC236}">
                <a16:creationId xmlns:a16="http://schemas.microsoft.com/office/drawing/2014/main" id="{6CEC4A11-F1BE-4CFA-A19A-9797C99EF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872038"/>
            <a:ext cx="4648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215E4-383E-4D06-BF44-A634F924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31850"/>
            <a:ext cx="7848600" cy="160655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F1DDC-91C3-48BE-815E-1B887EE197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667000"/>
            <a:ext cx="7848600" cy="3375025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ca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tế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doanh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hiệu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huy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kì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khánh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ngữ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sách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dân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phòng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học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tế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ca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tang,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tịch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quốc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cấm</a:t>
            </a:r>
            <a:r>
              <a:rPr lang="en-US" altLang="en-US" sz="3200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89B9A4-8614-4709-8CAD-F631E0216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8600"/>
            <a:ext cx="5638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22245D-3AE1-414C-A952-5F362E7EC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638800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</a:rPr>
              <a:t>Quốc huy và quốc hiệu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408653-6AE5-4105-9E3C-CDB8901C4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143000"/>
            <a:ext cx="48768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D7BE20-9BB3-4D4D-A8F0-0563FE1E0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1054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chemeClr val="tx1"/>
                </a:solidFill>
              </a:rPr>
              <a:t>Quốc kì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>
            <a:extLst>
              <a:ext uri="{FF2B5EF4-FFF2-40B4-BE49-F238E27FC236}">
                <a16:creationId xmlns:a16="http://schemas.microsoft.com/office/drawing/2014/main" id="{C24DFC15-F2F7-4DAF-B3D9-8D6FE2D82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55" y="457200"/>
            <a:ext cx="84582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071277-6958-4CBE-8EFE-175DD3CB0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133600"/>
            <a:ext cx="86106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alt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alt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endParaRPr lang="en-US" alt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chôn</a:t>
            </a: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rốn</a:t>
            </a:r>
            <a:endParaRPr lang="en-US" alt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>
            <a:extLst>
              <a:ext uri="{FF2B5EF4-FFF2-40B4-BE49-F238E27FC236}">
                <a16:creationId xmlns:a16="http://schemas.microsoft.com/office/drawing/2014/main" id="{F91BF3A0-3945-4D9F-841B-ED77E92A3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89154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2950" indent="-7429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endParaRPr lang="en-US" altLang="en-US" sz="3200" b="1" u="sng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     	      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đền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endParaRPr lang="en-US" alt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chôn</a:t>
            </a:r>
            <a:endParaRPr lang="en-US" altLang="en-US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rốn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alt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>
            <a:extLst>
              <a:ext uri="{FF2B5EF4-FFF2-40B4-BE49-F238E27FC236}">
                <a16:creationId xmlns:a16="http://schemas.microsoft.com/office/drawing/2014/main" id="{5AE1A3A7-CC23-4E22-85E9-11C5E9750033}"/>
              </a:ext>
            </a:extLst>
          </p:cNvPr>
          <p:cNvSpPr txBox="1">
            <a:spLocks/>
          </p:cNvSpPr>
          <p:nvPr/>
        </p:nvSpPr>
        <p:spPr>
          <a:xfrm>
            <a:off x="304800" y="685800"/>
            <a:ext cx="8686800" cy="57150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rgbClr val="FF66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atin typeface="Times New Roman" pitchFamily="18" charset="0"/>
                <a:ea typeface="+mj-ea"/>
                <a:cs typeface="Times New Roman" pitchFamily="18" charset="0"/>
              </a:rPr>
              <a:t>-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Xem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lại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tập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đặt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Chuẩn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bị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: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Luyện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tập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về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từ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đồng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nghĩa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push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AutoShape 5">
            <a:extLst>
              <a:ext uri="{FF2B5EF4-FFF2-40B4-BE49-F238E27FC236}">
                <a16:creationId xmlns:a16="http://schemas.microsoft.com/office/drawing/2014/main" id="{B911DE61-8D0E-4560-A2D0-385C473A0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025" y="685800"/>
            <a:ext cx="6965950" cy="865188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solidFill>
                  <a:schemeClr val="tx1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4000" b="1" dirty="0" err="1">
                <a:solidFill>
                  <a:schemeClr val="tx1"/>
                </a:solidFill>
                <a:latin typeface="Arial" panose="020B0604020202020204" pitchFamily="34" charset="0"/>
              </a:rPr>
              <a:t>hãy</a:t>
            </a:r>
            <a:r>
              <a:rPr lang="en-US" altLang="en-US" sz="40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Arial" panose="020B0604020202020204" pitchFamily="34" charset="0"/>
              </a:rPr>
              <a:t>chọn</a:t>
            </a:r>
            <a:r>
              <a:rPr lang="en-US" altLang="en-US" sz="4000" b="1" dirty="0">
                <a:solidFill>
                  <a:schemeClr val="tx1"/>
                </a:solidFill>
                <a:latin typeface="Arial" panose="020B0604020202020204" pitchFamily="34" charset="0"/>
              </a:rPr>
              <a:t> ý </a:t>
            </a:r>
            <a:r>
              <a:rPr lang="en-US" altLang="en-US" sz="4000" b="1" dirty="0" err="1">
                <a:solidFill>
                  <a:schemeClr val="tx1"/>
                </a:solidFill>
                <a:latin typeface="Arial" panose="020B0604020202020204" pitchFamily="34" charset="0"/>
              </a:rPr>
              <a:t>đúng</a:t>
            </a:r>
            <a:r>
              <a:rPr lang="en-US" altLang="en-US" sz="40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chemeClr val="tx1"/>
                </a:solidFill>
                <a:latin typeface="Arial" panose="020B0604020202020204" pitchFamily="34" charset="0"/>
              </a:rPr>
              <a:t>nhất</a:t>
            </a:r>
            <a:r>
              <a:rPr lang="en-US" altLang="en-US" sz="4000" b="1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151" name="AutoShape 7">
            <a:extLst>
              <a:ext uri="{FF2B5EF4-FFF2-40B4-BE49-F238E27FC236}">
                <a16:creationId xmlns:a16="http://schemas.microsoft.com/office/drawing/2014/main" id="{6D61CBF2-34E7-494E-8E3B-8A7503C20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43" y="2057400"/>
            <a:ext cx="8763000" cy="627063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150" name="Oval 6">
            <a:extLst>
              <a:ext uri="{FF2B5EF4-FFF2-40B4-BE49-F238E27FC236}">
                <a16:creationId xmlns:a16="http://schemas.microsoft.com/office/drawing/2014/main" id="{6AFE4361-7753-4C36-9A3F-285CDE3A6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228600"/>
            <a:ext cx="1066800" cy="9144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 err="1">
                <a:solidFill>
                  <a:srgbClr val="FF0066"/>
                </a:solidFill>
                <a:latin typeface="Arial" panose="020B0604020202020204" pitchFamily="34" charset="0"/>
              </a:rPr>
              <a:t>Câu</a:t>
            </a:r>
            <a:r>
              <a:rPr lang="en-US" altLang="en-US" sz="2000" b="1" dirty="0">
                <a:solidFill>
                  <a:srgbClr val="FF0066"/>
                </a:solidFill>
                <a:latin typeface="Arial" panose="020B0604020202020204" pitchFamily="34" charset="0"/>
              </a:rPr>
              <a:t> 1</a:t>
            </a:r>
            <a:r>
              <a:rPr lang="en-US" altLang="en-US" sz="36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152" name="AutoShape 8">
            <a:extLst>
              <a:ext uri="{FF2B5EF4-FFF2-40B4-BE49-F238E27FC236}">
                <a16:creationId xmlns:a16="http://schemas.microsoft.com/office/drawing/2014/main" id="{ED980066-9123-4516-96E5-56943D7B7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25" y="3352800"/>
            <a:ext cx="8763000" cy="504825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accent1">
                <a:lumMod val="20000"/>
                <a:lumOff val="80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anose="02020603050405020304" pitchFamily="18" charset="0"/>
              </a:rPr>
              <a:t>B. Từ đồng nghĩa là những từ có nghĩa gần giống nhau.</a:t>
            </a:r>
          </a:p>
        </p:txBody>
      </p:sp>
      <p:sp>
        <p:nvSpPr>
          <p:cNvPr id="6153" name="AutoShape 9">
            <a:extLst>
              <a:ext uri="{FF2B5EF4-FFF2-40B4-BE49-F238E27FC236}">
                <a16:creationId xmlns:a16="http://schemas.microsoft.com/office/drawing/2014/main" id="{7FEA6A0B-CE34-40BC-8AEA-274A28E44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800600"/>
            <a:ext cx="8763000" cy="9906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</a:rPr>
              <a:t>C.Từ đồng nghĩa là những từ có nghĩa giống nhau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</a:rPr>
              <a:t>hoặc gần giống nhau</a:t>
            </a:r>
            <a:r>
              <a:rPr lang="en-US" altLang="en-US" sz="2800" b="1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3" name="Picture 11" descr="hinhnen">
            <a:extLst>
              <a:ext uri="{FF2B5EF4-FFF2-40B4-BE49-F238E27FC236}">
                <a16:creationId xmlns:a16="http://schemas.microsoft.com/office/drawing/2014/main" id="{077A88F9-27E6-4E58-B34C-47B254C69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380163"/>
            <a:ext cx="91805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9" name="AutoShape 25">
            <a:extLst>
              <a:ext uri="{FF2B5EF4-FFF2-40B4-BE49-F238E27FC236}">
                <a16:creationId xmlns:a16="http://schemas.microsoft.com/office/drawing/2014/main" id="{B1FEDB47-14F0-4AA7-8A4B-193DE6B7A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800600"/>
            <a:ext cx="8763000" cy="99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C.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gần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AutoShape 6">
            <a:extLst>
              <a:ext uri="{FF2B5EF4-FFF2-40B4-BE49-F238E27FC236}">
                <a16:creationId xmlns:a16="http://schemas.microsoft.com/office/drawing/2014/main" id="{8AF61ED1-6F99-4FCF-AF62-B9E58248C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399" y="152400"/>
            <a:ext cx="6934201" cy="1550988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Dòng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nào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dưới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đây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là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những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từ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đồng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4400" b="1" dirty="0" err="1">
                <a:solidFill>
                  <a:schemeClr val="tx1"/>
                </a:solidFill>
                <a:latin typeface="Arial" panose="020B0604020202020204" pitchFamily="34" charset="0"/>
              </a:rPr>
              <a:t>nghĩa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7175" name="Oval 7">
            <a:extLst>
              <a:ext uri="{FF2B5EF4-FFF2-40B4-BE49-F238E27FC236}">
                <a16:creationId xmlns:a16="http://schemas.microsoft.com/office/drawing/2014/main" id="{C68FC36A-149C-472D-84A3-7517F2E5C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52400"/>
            <a:ext cx="1295400" cy="9144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 err="1">
                <a:solidFill>
                  <a:srgbClr val="FF0066"/>
                </a:solidFill>
                <a:latin typeface="Arial" panose="020B0604020202020204" pitchFamily="34" charset="0"/>
              </a:rPr>
              <a:t>Câu</a:t>
            </a:r>
            <a:r>
              <a:rPr lang="en-US" altLang="en-US" sz="2400" b="1" dirty="0">
                <a:solidFill>
                  <a:srgbClr val="FF0066"/>
                </a:solidFill>
                <a:latin typeface="Arial" panose="020B0604020202020204" pitchFamily="34" charset="0"/>
              </a:rPr>
              <a:t> 2</a:t>
            </a:r>
            <a:r>
              <a:rPr lang="en-US" altLang="en-US" sz="3600" b="1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7176" name="AutoShape 8">
            <a:extLst>
              <a:ext uri="{FF2B5EF4-FFF2-40B4-BE49-F238E27FC236}">
                <a16:creationId xmlns:a16="http://schemas.microsoft.com/office/drawing/2014/main" id="{0A4EE56A-E880-40B4-831B-662EFE804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057400"/>
            <a:ext cx="4038600" cy="503238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A. </a:t>
            </a:r>
            <a:r>
              <a:rPr lang="en-US" sz="3200" b="1" dirty="0" err="1"/>
              <a:t>Hồng</a:t>
            </a:r>
            <a:r>
              <a:rPr lang="en-US" sz="3200" b="1" dirty="0"/>
              <a:t>, </a:t>
            </a:r>
            <a:r>
              <a:rPr lang="en-US" sz="3200" b="1" dirty="0" err="1"/>
              <a:t>đỏ</a:t>
            </a:r>
            <a:r>
              <a:rPr lang="en-US" sz="3200" b="1" dirty="0"/>
              <a:t>, </a:t>
            </a:r>
            <a:r>
              <a:rPr lang="en-US" sz="3200" b="1" dirty="0" err="1"/>
              <a:t>thẫm</a:t>
            </a:r>
            <a:r>
              <a:rPr lang="en-US" sz="3200" b="1" dirty="0"/>
              <a:t>.</a:t>
            </a:r>
          </a:p>
        </p:txBody>
      </p:sp>
      <p:sp>
        <p:nvSpPr>
          <p:cNvPr id="7177" name="AutoShape 9">
            <a:extLst>
              <a:ext uri="{FF2B5EF4-FFF2-40B4-BE49-F238E27FC236}">
                <a16:creationId xmlns:a16="http://schemas.microsoft.com/office/drawing/2014/main" id="{A7733FEC-BDF6-48E5-AC12-C0349065B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763" y="2971800"/>
            <a:ext cx="7315200" cy="50482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B. </a:t>
            </a:r>
            <a:r>
              <a:rPr lang="en-US" sz="3200" b="1" dirty="0" err="1"/>
              <a:t>Đen</a:t>
            </a:r>
            <a:r>
              <a:rPr lang="en-US" sz="3200" b="1" dirty="0"/>
              <a:t> </a:t>
            </a:r>
            <a:r>
              <a:rPr lang="en-US" sz="3200" b="1" dirty="0" err="1"/>
              <a:t>đúa</a:t>
            </a:r>
            <a:r>
              <a:rPr lang="en-US" sz="3200" b="1" dirty="0"/>
              <a:t>, </a:t>
            </a:r>
            <a:r>
              <a:rPr lang="en-US" sz="3200" b="1" dirty="0" err="1"/>
              <a:t>xanh</a:t>
            </a:r>
            <a:r>
              <a:rPr lang="en-US" sz="3200" b="1" dirty="0"/>
              <a:t> </a:t>
            </a:r>
            <a:r>
              <a:rPr lang="en-US" sz="3200" b="1" dirty="0" err="1"/>
              <a:t>đen</a:t>
            </a:r>
            <a:r>
              <a:rPr lang="en-US" sz="3200" b="1" dirty="0"/>
              <a:t>, </a:t>
            </a:r>
            <a:r>
              <a:rPr lang="en-US" sz="3200" b="1" dirty="0" err="1"/>
              <a:t>xanh</a:t>
            </a:r>
            <a:r>
              <a:rPr lang="en-US" sz="3200" b="1" dirty="0"/>
              <a:t> </a:t>
            </a:r>
            <a:r>
              <a:rPr lang="en-US" sz="3200" b="1" dirty="0" err="1"/>
              <a:t>hồ</a:t>
            </a:r>
            <a:r>
              <a:rPr lang="en-US" sz="3200" b="1" dirty="0"/>
              <a:t> </a:t>
            </a:r>
            <a:r>
              <a:rPr lang="en-US" sz="3200" b="1" dirty="0" err="1"/>
              <a:t>thủy</a:t>
            </a:r>
            <a:r>
              <a:rPr lang="en-US" sz="3200" b="1" dirty="0"/>
              <a:t>.</a:t>
            </a:r>
          </a:p>
        </p:txBody>
      </p:sp>
      <p:sp>
        <p:nvSpPr>
          <p:cNvPr id="7178" name="AutoShape 10">
            <a:extLst>
              <a:ext uri="{FF2B5EF4-FFF2-40B4-BE49-F238E27FC236}">
                <a16:creationId xmlns:a16="http://schemas.microsoft.com/office/drawing/2014/main" id="{551E7AEA-A4FE-4CF1-9D08-96F3CE664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886200"/>
            <a:ext cx="4953000" cy="504825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C. </a:t>
            </a:r>
            <a:r>
              <a:rPr lang="en-US" sz="3200" b="1" dirty="0" err="1"/>
              <a:t>Mang</a:t>
            </a:r>
            <a:r>
              <a:rPr lang="en-US" sz="3200" b="1" dirty="0"/>
              <a:t>, </a:t>
            </a:r>
            <a:r>
              <a:rPr lang="en-US" sz="3200" b="1" dirty="0" err="1"/>
              <a:t>vác</a:t>
            </a:r>
            <a:r>
              <a:rPr lang="en-US" sz="3200" b="1" dirty="0"/>
              <a:t>, </a:t>
            </a:r>
            <a:r>
              <a:rPr lang="en-US" sz="3200" b="1" dirty="0" err="1"/>
              <a:t>đi</a:t>
            </a:r>
            <a:r>
              <a:rPr lang="en-US" sz="3200" b="1" dirty="0"/>
              <a:t>, </a:t>
            </a:r>
            <a:r>
              <a:rPr lang="en-US" sz="3200" b="1" dirty="0" err="1"/>
              <a:t>đứng</a:t>
            </a:r>
            <a:r>
              <a:rPr lang="en-US" sz="3200" b="1" dirty="0"/>
              <a:t>.</a:t>
            </a:r>
          </a:p>
        </p:txBody>
      </p:sp>
      <p:sp>
        <p:nvSpPr>
          <p:cNvPr id="7179" name="AutoShape 11">
            <a:extLst>
              <a:ext uri="{FF2B5EF4-FFF2-40B4-BE49-F238E27FC236}">
                <a16:creationId xmlns:a16="http://schemas.microsoft.com/office/drawing/2014/main" id="{8F3DA436-9C01-44BD-A6F0-908378AFD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638800" cy="449263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/>
              <a:t>D. </a:t>
            </a:r>
            <a:r>
              <a:rPr lang="en-US" sz="3200" b="1" dirty="0" err="1"/>
              <a:t>Biếu</a:t>
            </a:r>
            <a:r>
              <a:rPr lang="en-US" sz="3200" b="1" dirty="0"/>
              <a:t>, </a:t>
            </a:r>
            <a:r>
              <a:rPr lang="en-US" sz="3200" b="1" dirty="0" err="1"/>
              <a:t>tặng</a:t>
            </a:r>
            <a:r>
              <a:rPr lang="en-US" sz="3200" b="1" dirty="0"/>
              <a:t>, </a:t>
            </a:r>
            <a:r>
              <a:rPr lang="en-US" sz="3200" b="1" dirty="0" err="1"/>
              <a:t>cho</a:t>
            </a:r>
            <a:r>
              <a:rPr lang="en-US" sz="3200" b="1" dirty="0"/>
              <a:t>, </a:t>
            </a:r>
            <a:r>
              <a:rPr lang="en-US" sz="3200" b="1" dirty="0" err="1"/>
              <a:t>bán</a:t>
            </a:r>
            <a:r>
              <a:rPr lang="en-US" sz="3200" b="1" dirty="0"/>
              <a:t>.</a:t>
            </a:r>
            <a:r>
              <a:rPr lang="en-US" sz="2000" dirty="0"/>
              <a:t>                </a:t>
            </a:r>
          </a:p>
        </p:txBody>
      </p:sp>
      <p:pic>
        <p:nvPicPr>
          <p:cNvPr id="3" name="Picture 13" descr="hinhnen">
            <a:extLst>
              <a:ext uri="{FF2B5EF4-FFF2-40B4-BE49-F238E27FC236}">
                <a16:creationId xmlns:a16="http://schemas.microsoft.com/office/drawing/2014/main" id="{0EB470CC-C757-434E-830D-E4F1480E0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380163"/>
            <a:ext cx="91805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>
            <a:extLst>
              <a:ext uri="{FF2B5EF4-FFF2-40B4-BE49-F238E27FC236}">
                <a16:creationId xmlns:a16="http://schemas.microsoft.com/office/drawing/2014/main" id="{98286FA5-7FEC-4C06-985A-8FDBCCE42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734300" cy="584775"/>
          </a:xfrm>
        </p:spPr>
        <p:txBody>
          <a:bodyPr/>
          <a:lstStyle/>
          <a:p>
            <a:pPr algn="ctr" eaLnBrk="1" hangingPunct="1"/>
            <a:b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b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endParaRPr lang="vi-VN" altLang="en-US" sz="54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B34026-47E9-4433-91CB-CAF6B6C30F30}"/>
              </a:ext>
            </a:extLst>
          </p:cNvPr>
          <p:cNvSpPr txBox="1"/>
          <p:nvPr/>
        </p:nvSpPr>
        <p:spPr>
          <a:xfrm>
            <a:off x="685800" y="158234"/>
            <a:ext cx="7886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Thứ</a:t>
            </a:r>
            <a:r>
              <a:rPr lang="en-US" sz="3200" dirty="0"/>
              <a:t> </a:t>
            </a:r>
            <a:r>
              <a:rPr lang="en-US" sz="3200" dirty="0" err="1"/>
              <a:t>ba</a:t>
            </a:r>
            <a:r>
              <a:rPr lang="en-US" sz="3200" dirty="0"/>
              <a:t> </a:t>
            </a:r>
            <a:r>
              <a:rPr lang="en-US" sz="3200" dirty="0" err="1"/>
              <a:t>ngày</a:t>
            </a:r>
            <a:r>
              <a:rPr lang="en-US" sz="3200" dirty="0"/>
              <a:t> 28 </a:t>
            </a:r>
            <a:r>
              <a:rPr lang="en-US" sz="3200" dirty="0" err="1"/>
              <a:t>tháng</a:t>
            </a:r>
            <a:r>
              <a:rPr lang="en-US" sz="3200" dirty="0"/>
              <a:t> 9 </a:t>
            </a:r>
            <a:r>
              <a:rPr lang="en-US" sz="3200" dirty="0" err="1"/>
              <a:t>năm</a:t>
            </a:r>
            <a:r>
              <a:rPr lang="en-US" sz="3200" dirty="0"/>
              <a:t> 2021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>
            <a:extLst>
              <a:ext uri="{FF2B5EF4-FFF2-40B4-BE49-F238E27FC236}">
                <a16:creationId xmlns:a16="http://schemas.microsoft.com/office/drawing/2014/main" id="{F0B90B9E-5584-4A4A-A8E0-A872BA07A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49500"/>
            <a:ext cx="8305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u="sng">
                <a:solidFill>
                  <a:schemeClr val="tx1"/>
                </a:solidFill>
                <a:latin typeface="Arial" panose="020B0604020202020204" pitchFamily="34" charset="0"/>
              </a:rPr>
              <a:t>Bài 1:</a:t>
            </a: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</a:rPr>
              <a:t> Tìm trong bài </a:t>
            </a:r>
            <a: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“Thư gửi các học sinh”  </a:t>
            </a: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</a:rPr>
              <a:t>hoặc</a:t>
            </a:r>
            <a: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 “Việt Nam thân yêu” </a:t>
            </a: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</a:rPr>
              <a:t>những từ đồng nghĩa với từ </a:t>
            </a:r>
            <a: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Tổ quốc.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Tập đọc: Thư gửi các học sinh">
            <a:extLst>
              <a:ext uri="{FF2B5EF4-FFF2-40B4-BE49-F238E27FC236}">
                <a16:creationId xmlns:a16="http://schemas.microsoft.com/office/drawing/2014/main" id="{AACDCD1B-DFB7-437C-898E-741DC5157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1" b="64090"/>
          <a:stretch>
            <a:fillRect/>
          </a:stretch>
        </p:blipFill>
        <p:spPr bwMode="auto">
          <a:xfrm>
            <a:off x="221590" y="2286000"/>
            <a:ext cx="8922409" cy="434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4" descr="Tập đọc: Thư gửi các học sinh">
            <a:extLst>
              <a:ext uri="{FF2B5EF4-FFF2-40B4-BE49-F238E27FC236}">
                <a16:creationId xmlns:a16="http://schemas.microsoft.com/office/drawing/2014/main" id="{14210700-B997-4218-B6AB-BBB3BD61E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3" t="69028" b="9084"/>
          <a:stretch>
            <a:fillRect/>
          </a:stretch>
        </p:blipFill>
        <p:spPr bwMode="auto">
          <a:xfrm>
            <a:off x="304800" y="267761"/>
            <a:ext cx="8672782" cy="2932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645C87-AE2E-4C10-B67C-C2CADA1F485D}"/>
              </a:ext>
            </a:extLst>
          </p:cNvPr>
          <p:cNvSpPr txBox="1"/>
          <p:nvPr/>
        </p:nvSpPr>
        <p:spPr>
          <a:xfrm>
            <a:off x="574964" y="-43863"/>
            <a:ext cx="6629400" cy="623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gửi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i="1" dirty="0">
                <a:latin typeface="+mn-lt"/>
              </a:rPr>
              <a:t>(</a:t>
            </a:r>
            <a:r>
              <a:rPr lang="en-US" sz="1050" i="1" dirty="0" err="1">
                <a:latin typeface="+mn-lt"/>
              </a:rPr>
              <a:t>Trích</a:t>
            </a:r>
            <a:r>
              <a:rPr lang="en-US" sz="1050" i="1" dirty="0">
                <a:latin typeface="+mn-lt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FC9B02-B51A-44BF-A74F-10083B7686B0}"/>
              </a:ext>
            </a:extLst>
          </p:cNvPr>
          <p:cNvSpPr/>
          <p:nvPr/>
        </p:nvSpPr>
        <p:spPr>
          <a:xfrm>
            <a:off x="7639050" y="2857500"/>
            <a:ext cx="125413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Content Placeholder 4">
            <a:extLst>
              <a:ext uri="{FF2B5EF4-FFF2-40B4-BE49-F238E27FC236}">
                <a16:creationId xmlns:a16="http://schemas.microsoft.com/office/drawing/2014/main" id="{71A79F92-A217-406C-AEA7-966FD5873DC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76200"/>
            <a:ext cx="7848600" cy="65532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7">
            <a:extLst>
              <a:ext uri="{FF2B5EF4-FFF2-40B4-BE49-F238E27FC236}">
                <a16:creationId xmlns:a16="http://schemas.microsoft.com/office/drawing/2014/main" id="{98B80ADB-115E-4FA0-8B3B-A62DDE805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00200"/>
            <a:ext cx="8305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u="sng">
                <a:solidFill>
                  <a:schemeClr val="tx1"/>
                </a:solidFill>
                <a:latin typeface="Arial" panose="020B0604020202020204" pitchFamily="34" charset="0"/>
              </a:rPr>
              <a:t>Bài 1:</a:t>
            </a: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</a:rPr>
              <a:t> Tìm trong bài </a:t>
            </a:r>
            <a: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“Thư gửi các học sinh”  </a:t>
            </a: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</a:rPr>
              <a:t>hoặc</a:t>
            </a:r>
            <a: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 “Việt Nam thân yêu” </a:t>
            </a: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</a:rPr>
              <a:t>những từ đồng nghĩa với từ </a:t>
            </a:r>
            <a: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Tổ quốc.</a:t>
            </a:r>
          </a:p>
        </p:txBody>
      </p:sp>
      <p:sp>
        <p:nvSpPr>
          <p:cNvPr id="2056" name="Text Box 8">
            <a:extLst>
              <a:ext uri="{FF2B5EF4-FFF2-40B4-BE49-F238E27FC236}">
                <a16:creationId xmlns:a16="http://schemas.microsoft.com/office/drawing/2014/main" id="{02D0BFEC-4F79-4A21-A791-61A6213C0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429000"/>
            <a:ext cx="678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chemeClr val="tx1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 nhà, non sông, đất nước, quê hương.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9">
            <a:extLst>
              <a:ext uri="{FF2B5EF4-FFF2-40B4-BE49-F238E27FC236}">
                <a16:creationId xmlns:a16="http://schemas.microsoft.com/office/drawing/2014/main" id="{41F911E2-5C01-4959-826C-FC74F9A4B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81200"/>
            <a:ext cx="7620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u="sng">
                <a:solidFill>
                  <a:schemeClr val="tx1"/>
                </a:solidFill>
                <a:latin typeface="Arial" panose="020B0604020202020204" pitchFamily="34" charset="0"/>
              </a:rPr>
              <a:t>Bài 2:</a:t>
            </a:r>
            <a:r>
              <a:rPr lang="en-US" altLang="en-US" sz="320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>
                <a:solidFill>
                  <a:schemeClr val="tx1"/>
                </a:solidFill>
                <a:latin typeface="Arial" panose="020B0604020202020204" pitchFamily="34" charset="0"/>
              </a:rPr>
              <a:t>Tìm thêm những từ đồng nghĩa với từ “Tổ quốc”:</a:t>
            </a: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3D795F84-CCC3-4B49-A3CD-3EF8B1C44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124200"/>
            <a:ext cx="7772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chemeClr val="tx1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</a:rPr>
              <a:t>Quốc gia, giang sơn, non nước, nước non, sơn hà.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/>
      <p:bldP spid="2058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287</TotalTime>
  <Words>456</Words>
  <Application>Microsoft Office PowerPoint</Application>
  <PresentationFormat>On-screen Show (4:3)</PresentationFormat>
  <Paragraphs>49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.VnTime</vt:lpstr>
      <vt:lpstr>.VnTimeH</vt:lpstr>
      <vt:lpstr>Arial</vt:lpstr>
      <vt:lpstr>Tahoma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 Luyện từ và câu Mở rộng vốn từ : Tổ quốc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3: Trong từ Tổ quốc, tiếng quốc có nghĩa là nước. Em hãy tìm thêm những từ chứa tiếng quốc.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www.dtic.com.vn</dc:creator>
  <cp:lastModifiedBy>NguyenHan Computer</cp:lastModifiedBy>
  <cp:revision>58</cp:revision>
  <dcterms:created xsi:type="dcterms:W3CDTF">2009-08-12T03:31:29Z</dcterms:created>
  <dcterms:modified xsi:type="dcterms:W3CDTF">2021-09-21T13:30:15Z</dcterms:modified>
</cp:coreProperties>
</file>